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35" r:id="rId6"/>
    <p:sldId id="336" r:id="rId7"/>
    <p:sldId id="340" r:id="rId8"/>
    <p:sldId id="341" r:id="rId9"/>
    <p:sldId id="403" r:id="rId10"/>
    <p:sldId id="404" r:id="rId11"/>
    <p:sldId id="342" r:id="rId12"/>
    <p:sldId id="348" r:id="rId13"/>
    <p:sldId id="399" r:id="rId14"/>
    <p:sldId id="349" r:id="rId15"/>
    <p:sldId id="350" r:id="rId16"/>
    <p:sldId id="351" r:id="rId17"/>
    <p:sldId id="352" r:id="rId18"/>
    <p:sldId id="353" r:id="rId19"/>
    <p:sldId id="360" r:id="rId20"/>
    <p:sldId id="361" r:id="rId21"/>
    <p:sldId id="362" r:id="rId22"/>
    <p:sldId id="363" r:id="rId23"/>
    <p:sldId id="419" r:id="rId24"/>
    <p:sldId id="365" r:id="rId25"/>
    <p:sldId id="366" r:id="rId26"/>
    <p:sldId id="367" r:id="rId27"/>
    <p:sldId id="400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401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395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0" y="9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xmlns="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782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xmlns="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xmlns="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xmlns="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3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xmlns="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xmlns="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xmlns="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05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xmlns="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xmlns="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xmlns="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5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xmlns="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xmlns="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xmlns="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4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xmlns="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xmlns="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3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xmlns="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xmlns="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xmlns="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51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xmlns="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xmlns="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xmlns="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3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8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0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5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xmlns="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xmlns="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xmlns="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32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8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18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41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41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31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7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63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83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4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3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xmlns="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xmlns="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xmlns="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89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62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4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5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xmlns="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xmlns="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xmlns="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54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8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7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66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78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17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6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68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xmlns="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xmlns="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xmlns="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71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xmlns="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xmlns="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xmlns="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11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817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70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03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61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xmlns="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xmlns="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xmlns="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14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xmlns="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xmlns="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xmlns="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99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66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xmlns="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xmlns="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xmlns="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xmlns="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xmlns="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xmlns="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10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xmlns="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xmlns="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xmlns="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18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08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xmlns="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xmlns="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xmlns="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364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59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741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7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xmlns="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xmlns="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xmlns="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5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xmlns="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xmlns="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xmlns="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xmlns="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xmlns="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xmlns="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5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xmlns="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xmlns="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xmlns="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7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FF0000"/>
                </a:solidFill>
              </a:rPr>
              <a:t>The base register </a:t>
            </a:r>
            <a:r>
              <a:rPr lang="en-US" altLang="en-US" dirty="0"/>
              <a:t>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xmlns="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4328280" cy="305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 smtClean="0">
                <a:latin typeface="Helvetica" panose="020B0604020202020204" pitchFamily="34" charset="0"/>
              </a:rPr>
              <a:t>Better </a:t>
            </a:r>
            <a:r>
              <a:rPr kumimoji="1" lang="en-US" altLang="en-US" dirty="0">
                <a:latin typeface="Helvetica" panose="020B0604020202020204" pitchFamily="34" charset="0"/>
              </a:rPr>
              <a:t>memory-space </a:t>
            </a:r>
            <a:r>
              <a:rPr kumimoji="1" lang="en-US" altLang="en-US" dirty="0" smtClean="0">
                <a:latin typeface="Helvetica" panose="020B0604020202020204" pitchFamily="34" charset="0"/>
              </a:rPr>
              <a:t>utilization, we can use dynamic loading. 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 smtClean="0">
                <a:solidFill>
                  <a:srgbClr val="FF0000"/>
                </a:solidFill>
                <a:latin typeface="Helvetica" panose="020B0604020202020204" pitchFamily="34" charset="0"/>
              </a:rPr>
              <a:t>With dynamic loading</a:t>
            </a:r>
            <a:r>
              <a:rPr kumimoji="1" lang="en-US" altLang="en-US" dirty="0">
                <a:solidFill>
                  <a:srgbClr val="FF0000"/>
                </a:solidFill>
                <a:latin typeface="Helvetica" panose="020B0604020202020204" pitchFamily="34" charset="0"/>
              </a:rPr>
              <a:t>, Routine is not loaded until it is </a:t>
            </a:r>
            <a:r>
              <a:rPr kumimoji="1" lang="en-US" altLang="en-US" dirty="0" smtClean="0">
                <a:solidFill>
                  <a:srgbClr val="FF0000"/>
                </a:solidFill>
                <a:latin typeface="Helvetica" panose="020B0604020202020204" pitchFamily="34" charset="0"/>
              </a:rPr>
              <a:t>called.</a:t>
            </a:r>
            <a:endParaRPr kumimoji="1" lang="en-US" altLang="en-US" dirty="0">
              <a:solidFill>
                <a:srgbClr val="FF0000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</a:t>
            </a:r>
            <a:r>
              <a:rPr kumimoji="1" lang="en-US" altLang="en-US" dirty="0" smtClean="0">
                <a:latin typeface="Helvetica" panose="020B0604020202020204" pitchFamily="34" charset="0"/>
              </a:rPr>
              <a:t>format</a:t>
            </a:r>
            <a:endParaRPr kumimoji="1" lang="en-US" altLang="en-US" dirty="0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xmlns="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xmlns="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pPr algn="just"/>
            <a:r>
              <a:rPr lang="en-US" altLang="en-US" dirty="0" smtClean="0"/>
              <a:t>In contiguous memory allocation, each process is contained in a single section of memory that is </a:t>
            </a:r>
            <a:r>
              <a:rPr lang="en-US" altLang="en-US" dirty="0" smtClean="0">
                <a:solidFill>
                  <a:srgbClr val="FF0000"/>
                </a:solidFill>
              </a:rPr>
              <a:t>contiguous</a:t>
            </a:r>
            <a:r>
              <a:rPr lang="en-US" altLang="en-US" dirty="0" smtClean="0"/>
              <a:t> to the section to the next process.</a:t>
            </a: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xmlns="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xmlns="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MMU maps logical address </a:t>
            </a:r>
            <a:r>
              <a:rPr lang="en-US" altLang="en-US" i="1" dirty="0" smtClean="0">
                <a:solidFill>
                  <a:srgbClr val="FF0000"/>
                </a:solidFill>
              </a:rPr>
              <a:t>dynamically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178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xmlns="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77" y="208405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xmlns="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xmlns="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xmlns="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xmlns="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xmlns="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xmlns="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xmlns="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</a:t>
            </a:r>
            <a:r>
              <a:rPr lang="en-US" altLang="en-US" dirty="0" smtClean="0"/>
              <a:t>time</a:t>
            </a: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xmlns="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xmlns="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927703"/>
          </a:xfrm>
        </p:spPr>
        <p:txBody>
          <a:bodyPr/>
          <a:lstStyle/>
          <a:p>
            <a:r>
              <a:rPr lang="en-US" altLang="en-US" dirty="0"/>
              <a:t>Physical  address space of a process can be </a:t>
            </a:r>
            <a:r>
              <a:rPr lang="en-US" altLang="en-US" dirty="0">
                <a:solidFill>
                  <a:srgbClr val="FF0000"/>
                </a:solidFill>
              </a:rPr>
              <a:t>noncontiguous;</a:t>
            </a:r>
            <a:r>
              <a:rPr lang="en-US" altLang="en-US" dirty="0"/>
              <a:t>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xmlns="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xmlns="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xmlns="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xmlns="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xmlns="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xmlns="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xmlns="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xmlns="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xmlns="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xmlns="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xmlns="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xmlns="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xmlns="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xmlns="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xmlns="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xmlns="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xmlns="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xmlns="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xmlns="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xmlns="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xmlns="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xmlns="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xmlns="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xmlns="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xmlns="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xmlns="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xmlns="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Program</a:t>
            </a:r>
            <a:r>
              <a:rPr lang="en-US" altLang="en-US" dirty="0"/>
              <a:t>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>
                <a:solidFill>
                  <a:srgbClr val="FF0000"/>
                </a:solidFill>
              </a:rPr>
              <a:t>Main memory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FF0000"/>
                </a:solidFill>
              </a:rPr>
              <a:t>registers</a:t>
            </a:r>
            <a:r>
              <a:rPr lang="en-US" altLang="en-US" dirty="0"/>
              <a:t>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b="1" i="1" dirty="0">
                <a:solidFill>
                  <a:srgbClr val="FF0000"/>
                </a:solidFill>
              </a:rPr>
              <a:t>Protection of memory </a:t>
            </a:r>
            <a:r>
              <a:rPr lang="en-US" altLang="en-US" dirty="0"/>
              <a:t>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xmlns="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xmlns="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xmlns="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xmlns="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xmlns="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xmlns="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pPr algn="just"/>
            <a:r>
              <a:rPr lang="en-US" altLang="en-US" dirty="0" smtClean="0"/>
              <a:t>For proper system operation, we must </a:t>
            </a:r>
            <a:r>
              <a:rPr lang="en-US" altLang="en-US" dirty="0" smtClean="0">
                <a:solidFill>
                  <a:srgbClr val="FF0000"/>
                </a:solidFill>
              </a:rPr>
              <a:t>protect</a:t>
            </a:r>
            <a:r>
              <a:rPr lang="en-US" altLang="en-US" dirty="0" smtClean="0"/>
              <a:t> the OS from access by user process , as well as </a:t>
            </a:r>
            <a:r>
              <a:rPr lang="en-US" altLang="en-US" dirty="0" smtClean="0">
                <a:solidFill>
                  <a:srgbClr val="FF0000"/>
                </a:solidFill>
              </a:rPr>
              <a:t>protect</a:t>
            </a:r>
            <a:r>
              <a:rPr lang="en-US" altLang="en-US" dirty="0" smtClean="0"/>
              <a:t> user processes from one another.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</a:t>
            </a:r>
            <a:r>
              <a:rPr lang="en-US" altLang="en-US" dirty="0" smtClean="0"/>
              <a:t>process</a:t>
            </a:r>
          </a:p>
          <a:p>
            <a:r>
              <a:rPr lang="en-US" altLang="en-US" dirty="0" smtClean="0"/>
              <a:t>A </a:t>
            </a:r>
            <a:r>
              <a:rPr lang="en-US" altLang="en-US" i="1" dirty="0" smtClean="0">
                <a:solidFill>
                  <a:srgbClr val="FF0000"/>
                </a:solidFill>
              </a:rPr>
              <a:t>base</a:t>
            </a:r>
            <a:r>
              <a:rPr lang="en-US" altLang="en-US" dirty="0" smtClean="0"/>
              <a:t> and a </a:t>
            </a:r>
            <a:r>
              <a:rPr lang="en-US" altLang="en-US" i="1" dirty="0" smtClean="0">
                <a:solidFill>
                  <a:srgbClr val="FF0000"/>
                </a:solidFill>
              </a:rPr>
              <a:t>limit register </a:t>
            </a:r>
            <a:r>
              <a:rPr lang="en-US" altLang="en-US" dirty="0" smtClean="0"/>
              <a:t>define  a logical address space.</a:t>
            </a:r>
            <a:endParaRPr lang="en-US" altLang="en-US" dirty="0"/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xmlns="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96" y="3273518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xmlns="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xmlns="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xmlns="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xmlns="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xmlns="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xmlns="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xmlns="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xmlns="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xmlns="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xmlns="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 smtClean="0"/>
              <a:t>Protection of memory space is accomplished by having a CPU hardware.</a:t>
            </a:r>
          </a:p>
          <a:p>
            <a:r>
              <a:rPr lang="en-US" altLang="en-US" dirty="0" smtClean="0"/>
              <a:t>CPU </a:t>
            </a:r>
            <a:r>
              <a:rPr lang="en-US" altLang="en-US" dirty="0"/>
              <a:t>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</a:t>
            </a:r>
            <a:r>
              <a:rPr lang="en-US" altLang="en-US" dirty="0" smtClean="0"/>
              <a:t>he </a:t>
            </a:r>
            <a:r>
              <a:rPr lang="en-US" altLang="en-US" dirty="0"/>
              <a:t>instructions to loading the base and limit registers are privileged 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xmlns="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69" y="2637641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xmlns="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xmlns="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xmlns="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 smtClean="0"/>
              <a:t>The runtime mapping from virtual to physical address is done by a hardware device called the memory-management unit (MMU).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xmlns="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13382</TotalTime>
  <Words>3445</Words>
  <Application>Microsoft Office PowerPoint</Application>
  <PresentationFormat>On-screen Show (4:3)</PresentationFormat>
  <Paragraphs>452</Paragraphs>
  <Slides>63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MS PGothic</vt:lpstr>
      <vt:lpstr>MS PGothic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353</cp:revision>
  <cp:lastPrinted>2013-09-30T19:34:56Z</cp:lastPrinted>
  <dcterms:created xsi:type="dcterms:W3CDTF">2011-01-13T23:43:38Z</dcterms:created>
  <dcterms:modified xsi:type="dcterms:W3CDTF">2022-10-25T18:07:35Z</dcterms:modified>
</cp:coreProperties>
</file>